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86" r:id="rId1"/>
  </p:sldMasterIdLst>
  <p:notesMasterIdLst>
    <p:notesMasterId r:id="rId17"/>
  </p:notesMasterIdLst>
  <p:handoutMasterIdLst>
    <p:handoutMasterId r:id="rId18"/>
  </p:handoutMasterIdLst>
  <p:sldIdLst>
    <p:sldId id="288" r:id="rId2"/>
    <p:sldId id="516" r:id="rId3"/>
    <p:sldId id="522" r:id="rId4"/>
    <p:sldId id="517" r:id="rId5"/>
    <p:sldId id="528" r:id="rId6"/>
    <p:sldId id="525" r:id="rId7"/>
    <p:sldId id="518" r:id="rId8"/>
    <p:sldId id="521" r:id="rId9"/>
    <p:sldId id="526" r:id="rId10"/>
    <p:sldId id="527" r:id="rId11"/>
    <p:sldId id="530" r:id="rId12"/>
    <p:sldId id="520" r:id="rId13"/>
    <p:sldId id="519" r:id="rId14"/>
    <p:sldId id="523" r:id="rId15"/>
    <p:sldId id="529" r:id="rId1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76" userDrawn="1">
          <p15:clr>
            <a:srgbClr val="A4A3A4"/>
          </p15:clr>
        </p15:guide>
        <p15:guide id="3" orient="horz" pos="4319" userDrawn="1">
          <p15:clr>
            <a:srgbClr val="A4A3A4"/>
          </p15:clr>
        </p15:guide>
        <p15:guide id="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Gordon" initials="SG" lastIdx="1" clrIdx="0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2" clrIdx="3">
    <p:extLst/>
  </p:cmAuthor>
  <p:cmAuthor id="5" name="Patrick Quinn" initials="" lastIdx="3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AAE42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9" autoAdjust="0"/>
    <p:restoredTop sz="93260" autoAdjust="0"/>
  </p:normalViewPr>
  <p:slideViewPr>
    <p:cSldViewPr>
      <p:cViewPr>
        <p:scale>
          <a:sx n="100" d="100"/>
          <a:sy n="100" d="100"/>
        </p:scale>
        <p:origin x="128" y="216"/>
      </p:cViewPr>
      <p:guideLst>
        <p:guide orient="horz" pos="2160"/>
        <p:guide pos="3776"/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napToObjects="1" showGuides="1">
      <p:cViewPr varScale="1">
        <p:scale>
          <a:sx n="54" d="100"/>
          <a:sy n="54" d="100"/>
        </p:scale>
        <p:origin x="-357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51F87518-7DA0-CB44-9F3C-F5174A2C4F74}" type="datetimeFigureOut">
              <a:rPr lang="en-US" altLang="en-US"/>
              <a:pPr>
                <a:defRPr/>
              </a:pPr>
              <a:t>7/21/17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B72F4AE6-8CDE-254B-B104-C61F5F927D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4068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44741A71-FE83-2C4E-829C-A35B941D6CE6}" type="datetimeFigureOut">
              <a:rPr lang="en-US" altLang="en-US"/>
              <a:pPr>
                <a:defRPr/>
              </a:pPr>
              <a:t>7/21/17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4724FB8A-11D0-A344-BB31-B2ACD197CF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09393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CE06DF7-8818-6544-99C1-1E101D6A52AE}" type="slidenum">
              <a:rPr lang="en-US" altLang="en-US">
                <a:latin typeface="Calibri" charset="0"/>
              </a:rPr>
              <a:pPr/>
              <a:t>0</a:t>
            </a:fld>
            <a:endParaRPr lang="en-US" altLang="en-US">
              <a:latin typeface="Calibri" charset="0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77825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26025" cy="41148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9177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1331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default download location is fine to unzip</a:t>
            </a:r>
            <a:r>
              <a:rPr lang="en-US" baseline="0" dirty="0" smtClean="0"/>
              <a:t> it into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540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Once you’ve started Anaconda, select </a:t>
            </a:r>
            <a:r>
              <a:rPr lang="en-US" dirty="0" err="1" smtClean="0"/>
              <a:t>Jupyter</a:t>
            </a:r>
            <a:r>
              <a:rPr lang="en-US" dirty="0" smtClean="0"/>
              <a:t> Notebooks, and navigate to the MILE2 directory.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132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Select the MILE2 directory from where you unzipped it. The directory shown upon</a:t>
            </a:r>
            <a:r>
              <a:rPr lang="en-US" baseline="0" dirty="0" smtClean="0"/>
              <a:t> startup is /Users/</a:t>
            </a:r>
            <a:r>
              <a:rPr lang="en-US" baseline="0" dirty="0" err="1" smtClean="0"/>
              <a:t>scgordon</a:t>
            </a:r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Select Metadata2Data.ipynb to start the notebook that prepares metadata to be bundled and uploaded to the evaluator.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947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was not trained in many of the </a:t>
            </a:r>
            <a:r>
              <a:rPr lang="en-US" dirty="0" smtClean="0"/>
              <a:t>fundamentals and </a:t>
            </a:r>
            <a:r>
              <a:rPr lang="en-US" dirty="0" smtClean="0"/>
              <a:t>styles of programming. So while for some of you this may be more technical than you are used to, others here are looking at the code like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9284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6" descr="hdf_7pp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050"/>
          <p:cNvSpPr>
            <a:spLocks noGrp="1" noChangeArrowheads="1"/>
          </p:cNvSpPr>
          <p:nvPr>
            <p:ph type="ctrTitle"/>
          </p:nvPr>
        </p:nvSpPr>
        <p:spPr>
          <a:xfrm>
            <a:off x="914400" y="2209800"/>
            <a:ext cx="10363200" cy="2057400"/>
          </a:xfrm>
        </p:spPr>
        <p:txBody>
          <a:bodyPr anchor="t"/>
          <a:lstStyle>
            <a:lvl1pPr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7891" name="Rectangle 2051"/>
          <p:cNvSpPr>
            <a:spLocks noGrp="1" noChangeArrowheads="1"/>
          </p:cNvSpPr>
          <p:nvPr>
            <p:ph type="subTitle" idx="1"/>
          </p:nvPr>
        </p:nvSpPr>
        <p:spPr>
          <a:xfrm>
            <a:off x="1625600" y="4419600"/>
            <a:ext cx="85344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2064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629400"/>
            <a:ext cx="23368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6" name="Rectangle 20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7" name="Rectangle 20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40908-65E0-6148-9462-2E562DE716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2752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0" y="2819400"/>
            <a:ext cx="9347200" cy="5334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4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5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2688C-72D1-BB4A-806C-B0B5983CA8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449122"/>
      </p:ext>
    </p:extLst>
  </p:cSld>
  <p:clrMapOvr>
    <a:masterClrMapping/>
  </p:clrMapOvr>
  <p:transition spd="med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990600"/>
            <a:ext cx="553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990600"/>
            <a:ext cx="553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6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7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15E80-4162-5B48-9FB4-4E8B0EADB3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1702964"/>
      </p:ext>
    </p:extLst>
  </p:cSld>
  <p:clrMapOvr>
    <a:masterClrMapping/>
  </p:clrMapOvr>
  <p:transition spd="med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4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5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1FD5F-A6B3-CF40-B22F-3B2F6B7917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5330003"/>
      </p:ext>
    </p:extLst>
  </p:cSld>
  <p:clrMapOvr>
    <a:masterClrMapping/>
  </p:clrMapOvr>
  <p:transition spd="med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62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E2BEF-AA8E-934E-A9FD-BDA59EF410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759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A232A-2FA3-BB4B-A289-8D7184C69D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0699127"/>
      </p:ext>
    </p:extLst>
  </p:cSld>
  <p:clrMapOvr>
    <a:masterClrMapping/>
  </p:clrMapOvr>
  <p:transition spd="med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6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7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0C7EF-0133-3B48-8482-71F2D61435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244207"/>
      </p:ext>
    </p:extLst>
  </p:cSld>
  <p:clrMapOvr>
    <a:masterClrMapping/>
  </p:clrMapOvr>
  <p:transition spd="med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0" Type="http://schemas.openxmlformats.org/officeDocument/2006/relationships/image" Target="../media/image2.jpeg"/><Relationship Id="rId11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56" descr="hdf_no_banner_white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990600"/>
            <a:ext cx="11277600" cy="5486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8" name="Picture 1050" descr="hdf 0line"/>
          <p:cNvPicPr>
            <a:picLocks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12192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1051" descr="hdf bluegreenotxt"/>
          <p:cNvPicPr>
            <a:picLocks noChangeAspect="1" noChangeArrowheads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52401"/>
            <a:ext cx="1117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152400"/>
            <a:ext cx="9347200" cy="533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6893" name="Rectangle 105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06400" y="6629400"/>
            <a:ext cx="2235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36894" name="Rectangle 10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629400"/>
            <a:ext cx="5283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36895" name="Rectangle 10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42400" y="6629400"/>
            <a:ext cx="1016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742D95-3382-EB4A-8779-2AC3F1DA10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</p:sldLayoutIdLst>
  <p:transition spd="med">
    <p:wipe dir="d"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rgbClr val="000000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Symbol" charset="2"/>
        <a:buChar char="-"/>
        <a:defRPr sz="2600">
          <a:solidFill>
            <a:srgbClr val="000000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rgbClr val="000000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e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github.com/scgordon/MILE2/wiki" TargetMode="Externa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6400" y="2354263"/>
            <a:ext cx="8686800" cy="531812"/>
          </a:xfrm>
        </p:spPr>
        <p:txBody>
          <a:bodyPr/>
          <a:lstStyle/>
          <a:p>
            <a:pPr eaLnBrk="1" hangingPunct="1"/>
            <a:r>
              <a:rPr lang="en-US" altLang="en-US" sz="3200" b="1" dirty="0">
                <a:ea typeface="ＭＳ Ｐゴシック" charset="-128"/>
              </a:rPr>
              <a:t>Second Metadata Improvement Lab at ESIP:</a:t>
            </a:r>
            <a:br>
              <a:rPr lang="en-US" altLang="en-US" sz="3200" b="1" dirty="0">
                <a:ea typeface="ＭＳ Ｐゴシック" charset="-128"/>
              </a:rPr>
            </a:br>
            <a:r>
              <a:rPr lang="en-US" altLang="en-US" sz="3200" b="1" dirty="0">
                <a:ea typeface="ＭＳ Ｐゴシック" charset="-128"/>
              </a:rPr>
              <a:t> </a:t>
            </a:r>
            <a:r>
              <a:rPr lang="en-US" altLang="en-US" sz="2000" b="1" dirty="0">
                <a:ea typeface="ＭＳ Ｐゴシック" charset="-128"/>
              </a:rPr>
              <a:t>Leveraging </a:t>
            </a:r>
            <a:r>
              <a:rPr lang="en-US" altLang="en-US" sz="2000" b="1" dirty="0" err="1">
                <a:ea typeface="ＭＳ Ｐゴシック" charset="-128"/>
              </a:rPr>
              <a:t>Jupyter</a:t>
            </a:r>
            <a:r>
              <a:rPr lang="en-US" altLang="en-US" sz="2000" b="1" dirty="0">
                <a:ea typeface="ＭＳ Ｐゴシック" charset="-128"/>
              </a:rPr>
              <a:t> in Anaconda and Web Services for user initiated metadata evaluation </a:t>
            </a:r>
            <a:endParaRPr lang="en-US" altLang="en-US" sz="2000" dirty="0">
              <a:ea typeface="ＭＳ Ｐゴシック" charset="-128"/>
            </a:endParaRP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19400" y="3962400"/>
            <a:ext cx="6400800" cy="2438400"/>
          </a:xfrm>
        </p:spPr>
        <p:txBody>
          <a:bodyPr/>
          <a:lstStyle/>
          <a:p>
            <a:pPr eaLnBrk="1" hangingPunct="1"/>
            <a:r>
              <a:rPr lang="en-US" altLang="en-US" sz="2200" dirty="0">
                <a:ea typeface="ＭＳ Ｐゴシック" charset="-128"/>
              </a:rPr>
              <a:t>Sean Gordon</a:t>
            </a:r>
          </a:p>
          <a:p>
            <a:pPr eaLnBrk="1" hangingPunct="1"/>
            <a:endParaRPr lang="en-US" altLang="en-US" sz="2200" dirty="0">
              <a:ea typeface="ＭＳ Ｐゴシック" charset="-128"/>
            </a:endParaRPr>
          </a:p>
          <a:p>
            <a:pPr eaLnBrk="1" hangingPunct="1"/>
            <a:r>
              <a:rPr lang="en-US" altLang="en-US" sz="2200" dirty="0">
                <a:ea typeface="ＭＳ Ｐゴシック" charset="-128"/>
              </a:rPr>
              <a:t>(</a:t>
            </a:r>
            <a:r>
              <a:rPr lang="en-US" altLang="en-US" sz="2200" dirty="0" err="1">
                <a:ea typeface="ＭＳ Ｐゴシック" charset="-128"/>
              </a:rPr>
              <a:t>scgordon@hdfgroup.org</a:t>
            </a:r>
            <a:r>
              <a:rPr lang="en-US" altLang="en-US" sz="2200" dirty="0">
                <a:ea typeface="ＭＳ Ｐゴシック" charset="-128"/>
              </a:rPr>
              <a:t>)</a:t>
            </a:r>
          </a:p>
          <a:p>
            <a:pPr eaLnBrk="1" hangingPunct="1"/>
            <a:r>
              <a:rPr lang="en-US" altLang="en-US" sz="2200" dirty="0">
                <a:ea typeface="ＭＳ Ｐゴシック" charset="-128"/>
              </a:rPr>
              <a:t>The HDF Group</a:t>
            </a:r>
          </a:p>
        </p:txBody>
      </p:sp>
      <p:sp>
        <p:nvSpPr>
          <p:cNvPr id="11267" name="Slide Number Placeholder 1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B6AB81A-7392-C741-A412-1D45B3798B00}" type="slidenum">
              <a:rPr lang="en-US" altLang="en-US" sz="120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0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4" b="9229"/>
          <a:stretch/>
        </p:blipFill>
        <p:spPr>
          <a:xfrm>
            <a:off x="0" y="0"/>
            <a:ext cx="4064000" cy="685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3024" r="3535" b="8799"/>
          <a:stretch/>
        </p:blipFill>
        <p:spPr>
          <a:xfrm>
            <a:off x="1828800" y="914400"/>
            <a:ext cx="9372600" cy="563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10058400" cy="762000"/>
          </a:xfrm>
        </p:spPr>
        <p:txBody>
          <a:bodyPr/>
          <a:lstStyle/>
          <a:p>
            <a:r>
              <a:rPr lang="en-US" dirty="0" smtClean="0"/>
              <a:t>Let the evaluation begin!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3733800"/>
            <a:ext cx="1066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2781" r="3788" b="9043"/>
          <a:stretch/>
        </p:blipFill>
        <p:spPr>
          <a:xfrm>
            <a:off x="1905000" y="914400"/>
            <a:ext cx="9296400" cy="5638800"/>
          </a:xfrm>
          <a:prstGeom prst="rect">
            <a:avLst/>
          </a:prstGeom>
        </p:spPr>
      </p:pic>
      <p:sp>
        <p:nvSpPr>
          <p:cNvPr id="12" name="Frame 11"/>
          <p:cNvSpPr/>
          <p:nvPr/>
        </p:nvSpPr>
        <p:spPr bwMode="auto">
          <a:xfrm>
            <a:off x="2743200" y="4091464"/>
            <a:ext cx="533400" cy="240268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62000"/>
            <a:ext cx="10058400" cy="6394888"/>
          </a:xfrm>
          <a:prstGeom prst="rect">
            <a:avLst/>
          </a:prstGeom>
        </p:spPr>
      </p:pic>
      <p:sp>
        <p:nvSpPr>
          <p:cNvPr id="14" name="Frame 13"/>
          <p:cNvSpPr/>
          <p:nvPr/>
        </p:nvSpPr>
        <p:spPr bwMode="auto">
          <a:xfrm>
            <a:off x="2667000" y="3376136"/>
            <a:ext cx="762000" cy="281464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762000"/>
            <a:ext cx="10058400" cy="6394888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 bwMode="auto">
          <a:xfrm>
            <a:off x="2743200" y="4114800"/>
            <a:ext cx="1066800" cy="2286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07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smtClean="0"/>
              <a:t> Notebook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3574" r="3787" b="8248"/>
          <a:stretch/>
        </p:blipFill>
        <p:spPr>
          <a:xfrm>
            <a:off x="1371600" y="914400"/>
            <a:ext cx="9296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7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Quick Disclaimer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900" y="1562100"/>
            <a:ext cx="3721100" cy="36195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 am not a computer scientist.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104" b="11079"/>
          <a:stretch/>
        </p:blipFill>
        <p:spPr>
          <a:xfrm>
            <a:off x="4114800" y="933908"/>
            <a:ext cx="7848600" cy="51620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0" y="6091536"/>
            <a:ext cx="787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NASA. (Unknown date). </a:t>
            </a:r>
            <a:r>
              <a:rPr lang="en-US" sz="1200" i="1" dirty="0"/>
              <a:t>Margaret Hamilton, lead Apollo flight software engineer, in the Apollo Command Module.</a:t>
            </a:r>
            <a:r>
              <a:rPr lang="en-US" sz="1200" dirty="0"/>
              <a:t> </a:t>
            </a:r>
          </a:p>
          <a:p>
            <a:r>
              <a:rPr lang="en-US" sz="1200" dirty="0"/>
              <a:t>Retrieved from https://</a:t>
            </a:r>
            <a:r>
              <a:rPr lang="en-US" sz="1200" dirty="0" err="1"/>
              <a:t>commons.wikimedia.org</a:t>
            </a:r>
            <a:r>
              <a:rPr lang="en-US" sz="1200" dirty="0"/>
              <a:t>/wiki/</a:t>
            </a:r>
            <a:r>
              <a:rPr lang="en-US" sz="1200" dirty="0" err="1"/>
              <a:t>File:Margaret_Hamilton_in_action.jpg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Oh, so this is a Spaghetti Western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91183"/>
            <a:ext cx="10312400" cy="50756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00400" y="6005036"/>
            <a:ext cx="64375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Gefangenen</a:t>
            </a:r>
            <a:r>
              <a:rPr lang="en-US" sz="1200" dirty="0"/>
              <a:t>, R. (2007, February 27). Blondie. </a:t>
            </a:r>
          </a:p>
          <a:p>
            <a:r>
              <a:rPr lang="en-US" sz="1200" dirty="0"/>
              <a:t>Retrieved July 18, 2017, from https://c1.staticflickr.com/1/177/403475732_65dc0af0d0_b.jpg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64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Well, get </a:t>
            </a:r>
            <a:r>
              <a:rPr lang="en-US" dirty="0" smtClean="0"/>
              <a:t>evaluating</a:t>
            </a:r>
            <a:r>
              <a:rPr lang="en-US" dirty="0" smtClean="0"/>
              <a:t> </a:t>
            </a:r>
            <a:r>
              <a:rPr lang="en-US" dirty="0" smtClean="0"/>
              <a:t>little doggies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74700" y="6172200"/>
            <a:ext cx="10435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Texas Tech University, Southwest Collection/Special Collections Library, Frank Reeves Photograph Collection, 1925-1975, FR103</a:t>
            </a:r>
            <a:endParaRPr lang="en-US" sz="14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269" y="911423"/>
            <a:ext cx="6586262" cy="52607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9851" y="5029200"/>
            <a:ext cx="40719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Thanks!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scgordon@hdfgroup.org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97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38889"/>
          <a:stretch/>
        </p:blipFill>
        <p:spPr>
          <a:xfrm>
            <a:off x="2667000" y="934195"/>
            <a:ext cx="6705600" cy="54666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11472" y="54114"/>
            <a:ext cx="2779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Questions?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61622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76200"/>
            <a:ext cx="8229600" cy="762000"/>
          </a:xfrm>
        </p:spPr>
        <p:txBody>
          <a:bodyPr/>
          <a:lstStyle/>
          <a:p>
            <a:r>
              <a:rPr lang="en-US" dirty="0"/>
              <a:t>Welcome to the second </a:t>
            </a:r>
            <a:r>
              <a:rPr lang="en-US" dirty="0" smtClean="0"/>
              <a:t>MILE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Metadata Improvement Lab MILE2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8500" y="1165523"/>
            <a:ext cx="10591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In this summer’s metadata improvement lab, we’ll focus on user initiated evaluation of conceptual content of metadata </a:t>
            </a:r>
            <a:r>
              <a:rPr lang="en-US" sz="2400" dirty="0" smtClean="0"/>
              <a:t>collections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We’ll use Anaconda to provide a scientific data computing </a:t>
            </a:r>
            <a:r>
              <a:rPr lang="en-US" sz="2400" dirty="0" smtClean="0"/>
              <a:t>platform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Python </a:t>
            </a:r>
            <a:r>
              <a:rPr lang="en-US" sz="2400" dirty="0" smtClean="0"/>
              <a:t>3.6 and </a:t>
            </a:r>
            <a:r>
              <a:rPr lang="en-US" sz="2400" dirty="0" smtClean="0"/>
              <a:t>BASH will be combined </a:t>
            </a:r>
            <a:r>
              <a:rPr lang="en-US" sz="2400" dirty="0" smtClean="0"/>
              <a:t>in </a:t>
            </a:r>
            <a:r>
              <a:rPr lang="en-US" sz="2400" dirty="0" err="1" smtClean="0"/>
              <a:t>Jupyter</a:t>
            </a:r>
            <a:r>
              <a:rPr lang="en-US" sz="2400" dirty="0" smtClean="0"/>
              <a:t> Notebooks to create a package from your own </a:t>
            </a:r>
            <a:r>
              <a:rPr lang="en-US" sz="2400" dirty="0" smtClean="0"/>
              <a:t>metadata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package will be u</a:t>
            </a:r>
            <a:r>
              <a:rPr lang="en-US" sz="2400" dirty="0" smtClean="0"/>
              <a:t>ploaded </a:t>
            </a:r>
            <a:r>
              <a:rPr lang="en-US" sz="2400" dirty="0" smtClean="0"/>
              <a:t>to </a:t>
            </a:r>
            <a:r>
              <a:rPr lang="en-US" sz="2400" dirty="0" smtClean="0"/>
              <a:t>a </a:t>
            </a:r>
            <a:r>
              <a:rPr lang="en-US" sz="2400" dirty="0" smtClean="0"/>
              <a:t>Web </a:t>
            </a:r>
            <a:r>
              <a:rPr lang="en-US" sz="2400" dirty="0" smtClean="0"/>
              <a:t>Service that utilizes XSLT to evaluate conceptual content, </a:t>
            </a:r>
            <a:r>
              <a:rPr lang="en-US" sz="2400" dirty="0" smtClean="0"/>
              <a:t>and </a:t>
            </a:r>
            <a:r>
              <a:rPr lang="en-US" sz="2400" dirty="0" smtClean="0"/>
              <a:t>returns </a:t>
            </a:r>
            <a:r>
              <a:rPr lang="en-US" sz="2400" dirty="0" smtClean="0"/>
              <a:t>a csv data </a:t>
            </a:r>
            <a:r>
              <a:rPr lang="en-US" sz="2400" dirty="0" smtClean="0"/>
              <a:t>table</a:t>
            </a:r>
            <a:r>
              <a:rPr lang="en-US" sz="2400" dirty="0"/>
              <a:t> </a:t>
            </a:r>
            <a:r>
              <a:rPr lang="en-US" sz="2400" dirty="0" smtClean="0"/>
              <a:t>of the results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This data can be used in a variety of analyses, including the Recommendations Analysis Dashboard we learned how to use in the </a:t>
            </a:r>
            <a:r>
              <a:rPr lang="en-US" sz="2400" dirty="0"/>
              <a:t>f</a:t>
            </a:r>
            <a:r>
              <a:rPr lang="en-US" sz="2400" dirty="0" smtClean="0"/>
              <a:t>irst MILE, last </a:t>
            </a:r>
            <a:r>
              <a:rPr lang="en-US" sz="2400" dirty="0" smtClean="0"/>
              <a:t>summer </a:t>
            </a:r>
            <a:r>
              <a:rPr lang="en-US" sz="2400" dirty="0" smtClean="0"/>
              <a:t>in Raleigh, </a:t>
            </a:r>
            <a:r>
              <a:rPr lang="en-US" sz="2400" dirty="0" smtClean="0"/>
              <a:t>NC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9005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10972800" cy="762000"/>
          </a:xfrm>
        </p:spPr>
        <p:txBody>
          <a:bodyPr/>
          <a:lstStyle/>
          <a:p>
            <a:r>
              <a:rPr lang="en-US" dirty="0"/>
              <a:t>Let’s begin. </a:t>
            </a:r>
            <a:r>
              <a:rPr lang="en-US" dirty="0" smtClean="0"/>
              <a:t>Go </a:t>
            </a:r>
            <a:r>
              <a:rPr lang="en-US" dirty="0"/>
              <a:t>to </a:t>
            </a:r>
            <a:r>
              <a:rPr lang="en-US" dirty="0">
                <a:hlinkClick r:id="rId2"/>
              </a:rPr>
              <a:t>http://github.com/scgordon/MILE2/wiki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" t="3434" r="3817" b="8917"/>
          <a:stretch/>
        </p:blipFill>
        <p:spPr>
          <a:xfrm>
            <a:off x="1371600" y="914399"/>
            <a:ext cx="9220200" cy="5562601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 bwMode="auto">
          <a:xfrm>
            <a:off x="2514600" y="4635500"/>
            <a:ext cx="2438400" cy="2286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Frame 9"/>
          <p:cNvSpPr/>
          <p:nvPr/>
        </p:nvSpPr>
        <p:spPr bwMode="auto">
          <a:xfrm>
            <a:off x="2641600" y="5365750"/>
            <a:ext cx="3225800" cy="2032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95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" t="3575" r="3789" b="9440"/>
          <a:stretch/>
        </p:blipFill>
        <p:spPr>
          <a:xfrm>
            <a:off x="1371600" y="914400"/>
            <a:ext cx="9296400" cy="5562600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2209800" y="1676400"/>
            <a:ext cx="5791200" cy="6858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Frame 10"/>
          <p:cNvSpPr/>
          <p:nvPr/>
        </p:nvSpPr>
        <p:spPr bwMode="auto">
          <a:xfrm>
            <a:off x="6553200" y="2667000"/>
            <a:ext cx="3048000" cy="6096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/>
              <a:t>Anaconda with Python </a:t>
            </a:r>
            <a:r>
              <a:rPr lang="en-US" dirty="0" smtClean="0"/>
              <a:t>3.6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85800"/>
            <a:ext cx="10058400" cy="639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We’ll Do Today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46237"/>
            <a:ext cx="10972800" cy="4525963"/>
          </a:xfrm>
        </p:spPr>
        <p:txBody>
          <a:bodyPr/>
          <a:lstStyle/>
          <a:p>
            <a:r>
              <a:rPr lang="en-US" smtClean="0"/>
              <a:t>Install and use Anaconda to launch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Learn how to navigate a notebook</a:t>
            </a:r>
          </a:p>
          <a:p>
            <a:r>
              <a:rPr lang="en-US" dirty="0" smtClean="0"/>
              <a:t>Difference between markup and code cells</a:t>
            </a:r>
          </a:p>
          <a:p>
            <a:r>
              <a:rPr lang="en-US" dirty="0" smtClean="0"/>
              <a:t>While BASH and Python are used in the notebooks, this lab is not intended to teach either.</a:t>
            </a:r>
          </a:p>
          <a:p>
            <a:r>
              <a:rPr lang="en-US" dirty="0" smtClean="0"/>
              <a:t>Upload metadata records to a </a:t>
            </a:r>
            <a:r>
              <a:rPr lang="en-US" dirty="0" err="1" smtClean="0"/>
              <a:t>webservice</a:t>
            </a:r>
            <a:r>
              <a:rPr lang="en-US" dirty="0" smtClean="0"/>
              <a:t> that returns the conceptual evaluation results</a:t>
            </a:r>
          </a:p>
          <a:p>
            <a:r>
              <a:rPr lang="en-US" dirty="0" smtClean="0"/>
              <a:t>Explore multiple analyses that can guide improvement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2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Analysis you can try today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98637"/>
            <a:ext cx="11049000" cy="4525963"/>
          </a:xfrm>
        </p:spPr>
        <p:txBody>
          <a:bodyPr/>
          <a:lstStyle/>
          <a:p>
            <a:r>
              <a:rPr lang="en-US" dirty="0" smtClean="0"/>
              <a:t>Create Recommendations Analysis Dashboard data</a:t>
            </a:r>
          </a:p>
          <a:p>
            <a:r>
              <a:rPr lang="en-US" dirty="0" smtClean="0"/>
              <a:t>Look at the content of specific concepts and </a:t>
            </a:r>
            <a:r>
              <a:rPr lang="en-US" dirty="0" smtClean="0"/>
              <a:t>identify usage patterns, including identifying inconsistencies to eliminate</a:t>
            </a:r>
            <a:endParaRPr lang="en-US" dirty="0" smtClean="0"/>
          </a:p>
          <a:p>
            <a:r>
              <a:rPr lang="en-US" dirty="0" smtClean="0"/>
              <a:t>Identify potential dialect definitions for unknown concepts</a:t>
            </a:r>
          </a:p>
          <a:p>
            <a:r>
              <a:rPr lang="en-US" dirty="0" smtClean="0"/>
              <a:t>Combine multiple results from the evaluator and compare concept frequency across collections and dialects.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256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/>
              <a:t>the MILE2 GitHub </a:t>
            </a:r>
            <a:r>
              <a:rPr lang="en-US" dirty="0" smtClean="0"/>
              <a:t>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990601"/>
            <a:ext cx="9144000" cy="4525963"/>
          </a:xfrm>
        </p:spPr>
        <p:txBody>
          <a:bodyPr/>
          <a:lstStyle/>
          <a:p>
            <a:r>
              <a:rPr lang="en-US" dirty="0" smtClean="0"/>
              <a:t>The quickest way is to download the zip file of the directory, then unzip it.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66"/>
          <a:stretch/>
        </p:blipFill>
        <p:spPr>
          <a:xfrm>
            <a:off x="1524000" y="2133600"/>
            <a:ext cx="9144000" cy="4419600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 bwMode="auto">
          <a:xfrm>
            <a:off x="8229600" y="5867401"/>
            <a:ext cx="1524000" cy="380999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10" name="Frame 9"/>
          <p:cNvSpPr/>
          <p:nvPr/>
        </p:nvSpPr>
        <p:spPr bwMode="auto">
          <a:xfrm>
            <a:off x="8509000" y="4818067"/>
            <a:ext cx="1168400" cy="287334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1" hangingPunct="1"/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579350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0" t="5555" r="7457" b="14445"/>
          <a:stretch/>
        </p:blipFill>
        <p:spPr>
          <a:xfrm>
            <a:off x="2261058" y="990600"/>
            <a:ext cx="7797342" cy="54864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9" name="Frame 28"/>
          <p:cNvSpPr/>
          <p:nvPr/>
        </p:nvSpPr>
        <p:spPr bwMode="auto">
          <a:xfrm>
            <a:off x="8763000" y="5943600"/>
            <a:ext cx="1219200" cy="5334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1" t="5555" r="7321" b="14445"/>
          <a:stretch/>
        </p:blipFill>
        <p:spPr>
          <a:xfrm>
            <a:off x="2261059" y="990600"/>
            <a:ext cx="7809812" cy="54864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8" name="Frame 27"/>
          <p:cNvSpPr/>
          <p:nvPr/>
        </p:nvSpPr>
        <p:spPr bwMode="auto">
          <a:xfrm>
            <a:off x="8686800" y="5867400"/>
            <a:ext cx="1143000" cy="5334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7" t="5555" r="7321" b="14445"/>
          <a:stretch/>
        </p:blipFill>
        <p:spPr>
          <a:xfrm>
            <a:off x="2273528" y="990600"/>
            <a:ext cx="7797343" cy="54864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7" name="Frame 26"/>
          <p:cNvSpPr/>
          <p:nvPr/>
        </p:nvSpPr>
        <p:spPr bwMode="auto">
          <a:xfrm>
            <a:off x="5645264" y="2438400"/>
            <a:ext cx="2050935" cy="6604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7" t="5555" r="7457" b="14445"/>
          <a:stretch/>
        </p:blipFill>
        <p:spPr>
          <a:xfrm>
            <a:off x="2273528" y="990600"/>
            <a:ext cx="7784872" cy="54864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6" name="Frame 25"/>
          <p:cNvSpPr/>
          <p:nvPr/>
        </p:nvSpPr>
        <p:spPr bwMode="auto">
          <a:xfrm>
            <a:off x="4724400" y="3657600"/>
            <a:ext cx="3124200" cy="6096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7" t="5556" r="7332" b="14445"/>
          <a:stretch/>
        </p:blipFill>
        <p:spPr>
          <a:xfrm>
            <a:off x="2273529" y="990600"/>
            <a:ext cx="7784872" cy="54864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5" name="Frame 24"/>
          <p:cNvSpPr/>
          <p:nvPr/>
        </p:nvSpPr>
        <p:spPr bwMode="auto">
          <a:xfrm>
            <a:off x="8026400" y="2933700"/>
            <a:ext cx="1346200" cy="4953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7" t="5556" r="7332" b="14445"/>
          <a:stretch/>
        </p:blipFill>
        <p:spPr>
          <a:xfrm>
            <a:off x="2273529" y="990600"/>
            <a:ext cx="7784871" cy="54864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4" name="Frame 23"/>
          <p:cNvSpPr/>
          <p:nvPr/>
        </p:nvSpPr>
        <p:spPr bwMode="auto">
          <a:xfrm>
            <a:off x="8458200" y="5943600"/>
            <a:ext cx="1600200" cy="5334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4" t="5555" r="7332" b="14445"/>
          <a:stretch/>
        </p:blipFill>
        <p:spPr>
          <a:xfrm>
            <a:off x="2285999" y="990600"/>
            <a:ext cx="7772402" cy="54864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5" name="Frame 14"/>
          <p:cNvSpPr/>
          <p:nvPr/>
        </p:nvSpPr>
        <p:spPr bwMode="auto">
          <a:xfrm>
            <a:off x="8686800" y="5943600"/>
            <a:ext cx="1371600" cy="5334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4" t="5556" r="7332" b="14445"/>
          <a:stretch/>
        </p:blipFill>
        <p:spPr>
          <a:xfrm>
            <a:off x="2285999" y="990600"/>
            <a:ext cx="7772401" cy="54864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Frame 2"/>
          <p:cNvSpPr/>
          <p:nvPr/>
        </p:nvSpPr>
        <p:spPr bwMode="auto">
          <a:xfrm>
            <a:off x="8534400" y="5918200"/>
            <a:ext cx="1600200" cy="5334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10972800" cy="762000"/>
          </a:xfrm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r>
              <a:rPr lang="en-US" dirty="0"/>
              <a:t>Install Anaconda with Python </a:t>
            </a:r>
            <a:r>
              <a:rPr lang="en-US" dirty="0" smtClean="0"/>
              <a:t>3.6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600" y="6629400"/>
            <a:ext cx="2235200" cy="228600"/>
          </a:xfrm>
          <a:effectLst/>
        </p:spPr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629400"/>
            <a:ext cx="5283200" cy="228600"/>
          </a:xfrm>
          <a:effectLst/>
        </p:spPr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18600" y="6629400"/>
            <a:ext cx="1016000" cy="228600"/>
          </a:xfrm>
          <a:effectLst/>
        </p:spPr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8" grpId="1" animBg="1"/>
      <p:bldP spid="27" grpId="0" animBg="1"/>
      <p:bldP spid="27" grpId="1" animBg="1"/>
      <p:bldP spid="26" grpId="0" animBg="1"/>
      <p:bldP spid="26" grpId="1" animBg="1"/>
      <p:bldP spid="25" grpId="0" animBg="1"/>
      <p:bldP spid="25" grpId="1" animBg="1"/>
      <p:bldP spid="24" grpId="0" animBg="1"/>
      <p:bldP spid="24" grpId="1" animBg="1"/>
      <p:bldP spid="15" grpId="0" animBg="1"/>
      <p:bldP spid="15" grpId="1" animBg="1"/>
      <p:bldP spid="3" grpId="1" animBg="1"/>
      <p:bldP spid="3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6096" r="6061" b="14648"/>
          <a:stretch/>
        </p:blipFill>
        <p:spPr>
          <a:xfrm>
            <a:off x="1524000" y="1295400"/>
            <a:ext cx="8839200" cy="4953000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 bwMode="auto">
          <a:xfrm>
            <a:off x="3276600" y="2819400"/>
            <a:ext cx="1828800" cy="3048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10058400" cy="762000"/>
          </a:xfrm>
        </p:spPr>
        <p:txBody>
          <a:bodyPr/>
          <a:lstStyle/>
          <a:p>
            <a:r>
              <a:rPr lang="en-US" dirty="0" smtClean="0"/>
              <a:t>Initialize our open data scientific </a:t>
            </a:r>
            <a:r>
              <a:rPr lang="en-US" smtClean="0"/>
              <a:t>computing platform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" t="3627" r="5052" b="10530"/>
          <a:stretch/>
        </p:blipFill>
        <p:spPr>
          <a:xfrm>
            <a:off x="1447800" y="990601"/>
            <a:ext cx="9067800" cy="5410200"/>
          </a:xfrm>
          <a:prstGeom prst="rect">
            <a:avLst/>
          </a:prstGeom>
        </p:spPr>
      </p:pic>
      <p:sp>
        <p:nvSpPr>
          <p:cNvPr id="12" name="Frame 11"/>
          <p:cNvSpPr/>
          <p:nvPr/>
        </p:nvSpPr>
        <p:spPr bwMode="auto">
          <a:xfrm>
            <a:off x="3962400" y="4267200"/>
            <a:ext cx="990600" cy="5334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08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theme/theme1.xml><?xml version="1.0" encoding="utf-8"?>
<a:theme xmlns:a="http://schemas.openxmlformats.org/drawingml/2006/main" name="1_Presentation on product or service">
  <a:themeElements>
    <a:clrScheme name="Custom 4">
      <a:dk1>
        <a:sysClr val="windowText" lastClr="000000"/>
      </a:dk1>
      <a:lt1>
        <a:sysClr val="window" lastClr="FFFFFF"/>
      </a:lt1>
      <a:dk2>
        <a:srgbClr val="535252"/>
      </a:dk2>
      <a:lt2>
        <a:srgbClr val="AAB5C2"/>
      </a:lt2>
      <a:accent1>
        <a:srgbClr val="3182F7"/>
      </a:accent1>
      <a:accent2>
        <a:srgbClr val="FE4160"/>
      </a:accent2>
      <a:accent3>
        <a:srgbClr val="9FE62F"/>
      </a:accent3>
      <a:accent4>
        <a:srgbClr val="4EA5D1"/>
      </a:accent4>
      <a:accent5>
        <a:srgbClr val="1C4596"/>
      </a:accent5>
      <a:accent6>
        <a:srgbClr val="542D90"/>
      </a:accent6>
      <a:hlink>
        <a:srgbClr val="ED2024"/>
      </a:hlink>
      <a:folHlink>
        <a:srgbClr val="BD912D"/>
      </a:folHlink>
    </a:clrScheme>
    <a:fontScheme name="The HDF Group -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resentation on product or service 1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6699FF"/>
        </a:accent1>
        <a:accent2>
          <a:srgbClr val="9933FF"/>
        </a:accent2>
        <a:accent3>
          <a:srgbClr val="AAAAAA"/>
        </a:accent3>
        <a:accent4>
          <a:srgbClr val="D4D4D4"/>
        </a:accent4>
        <a:accent5>
          <a:srgbClr val="B8CAFF"/>
        </a:accent5>
        <a:accent6>
          <a:srgbClr val="8A2DE7"/>
        </a:accent6>
        <a:hlink>
          <a:srgbClr val="00FFFF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on product or service 2">
        <a:dk1>
          <a:srgbClr val="000066"/>
        </a:dk1>
        <a:lt1>
          <a:srgbClr val="FFFFFF"/>
        </a:lt1>
        <a:dk2>
          <a:srgbClr val="3333FF"/>
        </a:dk2>
        <a:lt2>
          <a:srgbClr val="3399FF"/>
        </a:lt2>
        <a:accent1>
          <a:srgbClr val="66CCFF"/>
        </a:accent1>
        <a:accent2>
          <a:srgbClr val="FF66FF"/>
        </a:accent2>
        <a:accent3>
          <a:srgbClr val="FFFFFF"/>
        </a:accent3>
        <a:accent4>
          <a:srgbClr val="000056"/>
        </a:accent4>
        <a:accent5>
          <a:srgbClr val="B8E2FF"/>
        </a:accent5>
        <a:accent6>
          <a:srgbClr val="E75CE7"/>
        </a:accent6>
        <a:hlink>
          <a:srgbClr val="CC00CC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69696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C8C8C8"/>
        </a:accent6>
        <a:hlink>
          <a:srgbClr val="3333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4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CC9900"/>
        </a:accent1>
        <a:accent2>
          <a:srgbClr val="996600"/>
        </a:accent2>
        <a:accent3>
          <a:srgbClr val="AAAAAA"/>
        </a:accent3>
        <a:accent4>
          <a:srgbClr val="D4D4D4"/>
        </a:accent4>
        <a:accent5>
          <a:srgbClr val="E2CAAA"/>
        </a:accent5>
        <a:accent6>
          <a:srgbClr val="8A5C00"/>
        </a:accent6>
        <a:hlink>
          <a:srgbClr val="CCCC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on product or service 5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CC9900"/>
        </a:accent1>
        <a:accent2>
          <a:srgbClr val="FFECB7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E7D6A6"/>
        </a:accent6>
        <a:hlink>
          <a:srgbClr val="996633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6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CC9900"/>
        </a:accent1>
        <a:accent2>
          <a:srgbClr val="FFE28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E7CD81"/>
        </a:accent6>
        <a:hlink>
          <a:srgbClr val="996633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106655</TotalTime>
  <Words>629</Words>
  <Application>Microsoft Macintosh PowerPoint</Application>
  <PresentationFormat>Widescreen</PresentationFormat>
  <Paragraphs>104</Paragraphs>
  <Slides>15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ＭＳ Ｐゴシック</vt:lpstr>
      <vt:lpstr>Symbol</vt:lpstr>
      <vt:lpstr>Times New Roman</vt:lpstr>
      <vt:lpstr>Arial</vt:lpstr>
      <vt:lpstr>1_Presentation on product or service</vt:lpstr>
      <vt:lpstr>Second Metadata Improvement Lab at ESIP:  Leveraging Jupyter in Anaconda and Web Services for user initiated metadata evaluation </vt:lpstr>
      <vt:lpstr>Welcome to the second MILE</vt:lpstr>
      <vt:lpstr>Let’s begin. Go to http://github.com/scgordon/MILE2/wiki </vt:lpstr>
      <vt:lpstr>Download Anaconda with Python 3.6</vt:lpstr>
      <vt:lpstr>Things We’ll Do Today</vt:lpstr>
      <vt:lpstr>Types of Analysis you can try today</vt:lpstr>
      <vt:lpstr>Download the MILE2 GitHub Directory</vt:lpstr>
      <vt:lpstr>Install Anaconda with Python 3.6</vt:lpstr>
      <vt:lpstr>Initialize our open data scientific computing platform</vt:lpstr>
      <vt:lpstr>Let the evaluation begin!</vt:lpstr>
      <vt:lpstr>Jupyter Notebook</vt:lpstr>
      <vt:lpstr>A Quick Disclaimer</vt:lpstr>
      <vt:lpstr>Oh, so this is a Spaghetti Western</vt:lpstr>
      <vt:lpstr>Well, get evaluating little doggies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NCAR DSET Metadata Evaluation</dc:title>
  <dc:creator>Sean Gordon</dc:creator>
  <cp:lastModifiedBy>Sean Gordon</cp:lastModifiedBy>
  <cp:revision>386</cp:revision>
  <cp:lastPrinted>2016-10-18T23:23:39Z</cp:lastPrinted>
  <dcterms:created xsi:type="dcterms:W3CDTF">2015-12-22T20:11:01Z</dcterms:created>
  <dcterms:modified xsi:type="dcterms:W3CDTF">2017-07-22T02:11:51Z</dcterms:modified>
</cp:coreProperties>
</file>